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6" r:id="rId3"/>
    <p:sldId id="278" r:id="rId4"/>
    <p:sldId id="279" r:id="rId5"/>
    <p:sldId id="280" r:id="rId6"/>
    <p:sldId id="272" r:id="rId7"/>
    <p:sldId id="258" r:id="rId8"/>
    <p:sldId id="266" r:id="rId9"/>
    <p:sldId id="260" r:id="rId10"/>
    <p:sldId id="288" r:id="rId11"/>
    <p:sldId id="281" r:id="rId12"/>
    <p:sldId id="257" r:id="rId13"/>
    <p:sldId id="273" r:id="rId14"/>
    <p:sldId id="274" r:id="rId15"/>
    <p:sldId id="275" r:id="rId16"/>
    <p:sldId id="276" r:id="rId17"/>
    <p:sldId id="277"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8EB4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572" autoAdjust="0"/>
  </p:normalViewPr>
  <p:slideViewPr>
    <p:cSldViewPr>
      <p:cViewPr>
        <p:scale>
          <a:sx n="100" d="100"/>
          <a:sy n="100" d="100"/>
        </p:scale>
        <p:origin x="-300"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1BCB4AA-8BAC-456E-BD44-985BF31A6CF1}" type="datetimeFigureOut">
              <a:rPr lang="en-US" smtClean="0"/>
              <a:pPr/>
              <a:t>11/7/2012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E6F635A-63A8-4BD0-AC1B-1CC4B074EC15}" type="slidenum">
              <a:rPr lang="en-US" smtClean="0"/>
              <a:pPr/>
              <a:t>‹#›</a:t>
            </a:fld>
            <a:endParaRPr lang="en-US"/>
          </a:p>
        </p:txBody>
      </p:sp>
    </p:spTree>
    <p:extLst>
      <p:ext uri="{BB962C8B-B14F-4D97-AF65-F5344CB8AC3E}">
        <p14:creationId xmlns:p14="http://schemas.microsoft.com/office/powerpoint/2010/main" val="2852353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CJIS System</a:t>
            </a:r>
            <a:r>
              <a:rPr lang="en-US" baseline="0" dirty="0" smtClean="0"/>
              <a:t> is an IBM mainframe system containing over 2,000 individual programs. This outdated technology is becoming more and more difficult to maintain. </a:t>
            </a:r>
            <a:endParaRPr lang="en-US" dirty="0"/>
          </a:p>
        </p:txBody>
      </p:sp>
      <p:sp>
        <p:nvSpPr>
          <p:cNvPr id="4" name="Slide Number Placeholder 3"/>
          <p:cNvSpPr>
            <a:spLocks noGrp="1"/>
          </p:cNvSpPr>
          <p:nvPr>
            <p:ph type="sldNum" sz="quarter" idx="10"/>
          </p:nvPr>
        </p:nvSpPr>
        <p:spPr/>
        <p:txBody>
          <a:bodyPr/>
          <a:lstStyle/>
          <a:p>
            <a:fld id="{3E6F635A-63A8-4BD0-AC1B-1CC4B074EC15}"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Clerk is also receiving traffic</a:t>
            </a:r>
            <a:r>
              <a:rPr lang="en-US" baseline="0" dirty="0" smtClean="0"/>
              <a:t> citations electronically.</a:t>
            </a:r>
            <a:endParaRPr lang="en-US" dirty="0"/>
          </a:p>
        </p:txBody>
      </p:sp>
      <p:sp>
        <p:nvSpPr>
          <p:cNvPr id="4" name="Slide Number Placeholder 3"/>
          <p:cNvSpPr>
            <a:spLocks noGrp="1"/>
          </p:cNvSpPr>
          <p:nvPr>
            <p:ph type="sldNum" sz="quarter" idx="10"/>
          </p:nvPr>
        </p:nvSpPr>
        <p:spPr/>
        <p:txBody>
          <a:bodyPr/>
          <a:lstStyle/>
          <a:p>
            <a:fld id="{3E6F635A-63A8-4BD0-AC1B-1CC4B074EC15}" type="slidenum">
              <a:rPr lang="en-US" smtClean="0"/>
              <a:pPr/>
              <a:t>12</a:t>
            </a:fld>
            <a:endParaRPr lang="en-US"/>
          </a:p>
        </p:txBody>
      </p:sp>
    </p:spTree>
    <p:extLst>
      <p:ext uri="{BB962C8B-B14F-4D97-AF65-F5344CB8AC3E}">
        <p14:creationId xmlns:p14="http://schemas.microsoft.com/office/powerpoint/2010/main" val="2593036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04190D-DAE4-4B59-8DDE-9F42B87AA6E1}" type="datetime1">
              <a:rPr lang="en-US" smtClean="0"/>
              <a:pPr/>
              <a:t>11/7/2012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222A8-D7F6-4CCA-8F6A-AAF97B5809EF}" type="datetime1">
              <a:rPr lang="en-US" smtClean="0"/>
              <a:pPr/>
              <a:t>11/7/2012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B62653-1FFB-4E1D-9D2C-28ECAE0BB691}" type="datetime1">
              <a:rPr lang="en-US" smtClean="0"/>
              <a:pPr/>
              <a:t>11/7/2012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C0E8F8-1994-4C86-8E58-AF1DC3CF48C7}" type="datetime1">
              <a:rPr lang="en-US" smtClean="0"/>
              <a:pPr/>
              <a:t>11/7/2012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C249F9-3F86-4996-8093-E284DF8E00EB}" type="datetime1">
              <a:rPr lang="en-US" smtClean="0"/>
              <a:pPr/>
              <a:t>11/7/2012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680B67-EA59-453E-A217-274E9365E174}" type="datetime1">
              <a:rPr lang="en-US" smtClean="0"/>
              <a:pPr/>
              <a:t>11/7/2012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F684D8-9474-47E3-985D-D7B7B06449C0}" type="datetime1">
              <a:rPr lang="en-US" smtClean="0"/>
              <a:pPr/>
              <a:t>11/7/2012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083553-4176-4A27-A5C5-CA3B9F334836}" type="datetime1">
              <a:rPr lang="en-US" smtClean="0"/>
              <a:pPr/>
              <a:t>11/7/2012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1ECF2E-63A3-496B-9586-477DFD6CD283}" type="datetime1">
              <a:rPr lang="en-US" smtClean="0"/>
              <a:pPr/>
              <a:t>11/7/2012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EC5BAC-F409-4C7F-BD2D-25CD0428DBC8}" type="datetime1">
              <a:rPr lang="en-US" smtClean="0"/>
              <a:pPr/>
              <a:t>11/7/2012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C94AD7-3F64-4982-9E76-A719FB806D83}" type="datetime1">
              <a:rPr lang="en-US" smtClean="0"/>
              <a:pPr/>
              <a:t>11/7/2012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AA546-5BDB-40A8-80DB-A77DA5F242E1}" type="slidenum">
              <a:rPr lang="en-US" smtClean="0"/>
              <a:pPr/>
              <a:t>‹#›</a:t>
            </a:fld>
            <a:endParaRPr 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06F4C-CE10-4998-80E7-6640E6F1061F}" type="datetime1">
              <a:rPr lang="en-US" smtClean="0"/>
              <a:pPr/>
              <a:t>11/7/2012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AA546-5BDB-40A8-80DB-A77DA5F242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hyperlink" Target="http://www.floridabar.org/TFB/TFBResources.nsf/Attachments/776A8454354EDA0185257A4C005FBDE5/$FILE/Mandatory%20Service%20by%20Email%20Education%20(E-Slides-v1.1).pdf?OpenElem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47800"/>
          </a:xfrm>
        </p:spPr>
        <p:txBody>
          <a:bodyPr>
            <a:normAutofit/>
          </a:bodyPr>
          <a:lstStyle/>
          <a:p>
            <a:r>
              <a:rPr lang="en-US" sz="3600" dirty="0" smtClean="0">
                <a:solidFill>
                  <a:srgbClr val="996600"/>
                </a:solidFill>
                <a:latin typeface="Imprint MT Shadow" pitchFamily="82" charset="0"/>
              </a:rPr>
              <a:t>State of the Circuit</a:t>
            </a:r>
            <a:endParaRPr lang="en-US" sz="3600" dirty="0">
              <a:solidFill>
                <a:srgbClr val="996600"/>
              </a:solidFill>
              <a:latin typeface="Imprint MT Shadow" pitchFamily="82" charset="0"/>
            </a:endParaRPr>
          </a:p>
        </p:txBody>
      </p:sp>
      <p:sp>
        <p:nvSpPr>
          <p:cNvPr id="3" name="Subtitle 2"/>
          <p:cNvSpPr>
            <a:spLocks noGrp="1"/>
          </p:cNvSpPr>
          <p:nvPr>
            <p:ph type="subTitle" idx="1"/>
          </p:nvPr>
        </p:nvSpPr>
        <p:spPr>
          <a:xfrm>
            <a:off x="1524000" y="5410200"/>
            <a:ext cx="6400800" cy="1219200"/>
          </a:xfrm>
        </p:spPr>
        <p:style>
          <a:lnRef idx="0">
            <a:scrgbClr r="0" g="0" b="0"/>
          </a:lnRef>
          <a:fillRef idx="1001">
            <a:schemeClr val="lt1"/>
          </a:fillRef>
          <a:effectRef idx="0">
            <a:scrgbClr r="0" g="0" b="0"/>
          </a:effectRef>
          <a:fontRef idx="major"/>
        </p:style>
        <p:txBody>
          <a:bodyPr>
            <a:normAutofit fontScale="55000" lnSpcReduction="20000"/>
          </a:bodyPr>
          <a:lstStyle/>
          <a:p>
            <a:r>
              <a:rPr lang="en-US" dirty="0" smtClean="0">
                <a:solidFill>
                  <a:srgbClr val="996600"/>
                </a:solidFill>
                <a:latin typeface="Imprint MT Shadow" pitchFamily="82" charset="0"/>
              </a:rPr>
              <a:t>J. Thomas McGrady</a:t>
            </a:r>
          </a:p>
          <a:p>
            <a:r>
              <a:rPr lang="en-US" dirty="0" smtClean="0">
                <a:solidFill>
                  <a:srgbClr val="996600"/>
                </a:solidFill>
                <a:latin typeface="Imprint MT Shadow" pitchFamily="82" charset="0"/>
              </a:rPr>
              <a:t>Chief Judge</a:t>
            </a:r>
          </a:p>
          <a:p>
            <a:r>
              <a:rPr lang="en-US" dirty="0" smtClean="0">
                <a:solidFill>
                  <a:srgbClr val="996600"/>
                </a:solidFill>
                <a:latin typeface="Imprint MT Shadow" pitchFamily="82" charset="0"/>
              </a:rPr>
              <a:t>Sixth Judicial Circuit</a:t>
            </a:r>
          </a:p>
          <a:p>
            <a:r>
              <a:rPr lang="en-US" dirty="0" smtClean="0">
                <a:solidFill>
                  <a:srgbClr val="996600"/>
                </a:solidFill>
                <a:latin typeface="Imprint MT Shadow" pitchFamily="82" charset="0"/>
              </a:rPr>
              <a:t>November 2, 2012</a:t>
            </a:r>
            <a:endParaRPr lang="en-US" dirty="0">
              <a:solidFill>
                <a:srgbClr val="996600"/>
              </a:solidFill>
              <a:latin typeface="Imprint MT Shadow" pitchFamily="82" charset="0"/>
            </a:endParaRPr>
          </a:p>
        </p:txBody>
      </p:sp>
      <p:sp>
        <p:nvSpPr>
          <p:cNvPr id="6" name="Slide Number Placeholder 5"/>
          <p:cNvSpPr>
            <a:spLocks noGrp="1"/>
          </p:cNvSpPr>
          <p:nvPr>
            <p:ph type="sldNum" sz="quarter" idx="12"/>
          </p:nvPr>
        </p:nvSpPr>
        <p:spPr/>
        <p:txBody>
          <a:bodyPr/>
          <a:lstStyle/>
          <a:p>
            <a:fld id="{D47AA546-5BDB-40A8-80DB-A77DA5F242E1}" type="slidenum">
              <a:rPr lang="en-US" smtClean="0"/>
              <a:pPr/>
              <a:t>1</a:t>
            </a:fld>
            <a:endParaRPr lang="en-US" dirty="0"/>
          </a:p>
        </p:txBody>
      </p:sp>
      <p:pic>
        <p:nvPicPr>
          <p:cNvPr id="7" name="Picture 6" descr="C:\AllKens\CourtPhotos-09-11-06-AM\SealsFromBill\6thJudCirLogo-copper2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1295400"/>
            <a:ext cx="3733800" cy="3733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Today’s Topics:</a:t>
            </a:r>
            <a:endParaRPr lang="en-US" dirty="0">
              <a:latin typeface="Imprint MT Shadow" pitchFamily="82" charset="0"/>
            </a:endParaRPr>
          </a:p>
        </p:txBody>
      </p:sp>
      <p:sp>
        <p:nvSpPr>
          <p:cNvPr id="3" name="Content Placeholder 2"/>
          <p:cNvSpPr>
            <a:spLocks noGrp="1"/>
          </p:cNvSpPr>
          <p:nvPr>
            <p:ph idx="1"/>
          </p:nvPr>
        </p:nvSpPr>
        <p:spPr/>
        <p:txBody>
          <a:bodyPr>
            <a:normAutofit/>
          </a:bodyPr>
          <a:lstStyle/>
          <a:p>
            <a:r>
              <a:rPr lang="en-US" dirty="0" smtClean="0">
                <a:latin typeface="Imprint MT Shadow" pitchFamily="82" charset="0"/>
              </a:rPr>
              <a:t>Technology initiatives in the Sixth Circuit</a:t>
            </a:r>
          </a:p>
          <a:p>
            <a:pPr marL="0" indent="0">
              <a:buNone/>
            </a:pPr>
            <a:endParaRPr lang="en-US" dirty="0" smtClean="0">
              <a:latin typeface="Imprint MT Shadow" pitchFamily="82" charset="0"/>
            </a:endParaRPr>
          </a:p>
          <a:p>
            <a:r>
              <a:rPr lang="en-US" dirty="0" smtClean="0">
                <a:latin typeface="Imprint MT Shadow" pitchFamily="82" charset="0"/>
              </a:rPr>
              <a:t>Judicial Consolidation and Facilities Planning</a:t>
            </a:r>
          </a:p>
          <a:p>
            <a:pPr marL="0" indent="0">
              <a:buNone/>
            </a:pPr>
            <a:endParaRPr lang="en-US" dirty="0" smtClean="0">
              <a:latin typeface="Imprint MT Shadow" pitchFamily="82" charset="0"/>
            </a:endParaRPr>
          </a:p>
          <a:p>
            <a:r>
              <a:rPr lang="en-US" dirty="0" smtClean="0">
                <a:latin typeface="Imprint MT Shadow" pitchFamily="82" charset="0"/>
              </a:rPr>
              <a:t>How you can support the judiciary</a:t>
            </a:r>
          </a:p>
          <a:p>
            <a:pPr marL="0" indent="0">
              <a:buNone/>
            </a:pPr>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2</a:t>
            </a:fld>
            <a:endParaRPr lang="en-US"/>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4876800"/>
            <a:ext cx="1647858" cy="174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63960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5123"/>
                                        </p:tgtEl>
                                        <p:attrNameLst>
                                          <p:attrName>style.visibility</p:attrName>
                                        </p:attrNameLst>
                                      </p:cBhvr>
                                      <p:to>
                                        <p:strVal val="visible"/>
                                      </p:to>
                                    </p:set>
                                    <p:anim calcmode="lin" valueType="num">
                                      <p:cBhvr>
                                        <p:cTn id="22" dur="1000" fill="hold"/>
                                        <p:tgtEl>
                                          <p:spTgt spid="5123"/>
                                        </p:tgtEl>
                                        <p:attrNameLst>
                                          <p:attrName>ppt_w</p:attrName>
                                        </p:attrNameLst>
                                      </p:cBhvr>
                                      <p:tavLst>
                                        <p:tav tm="0">
                                          <p:val>
                                            <p:fltVal val="0"/>
                                          </p:val>
                                        </p:tav>
                                        <p:tav tm="100000">
                                          <p:val>
                                            <p:strVal val="#ppt_w"/>
                                          </p:val>
                                        </p:tav>
                                      </p:tavLst>
                                    </p:anim>
                                    <p:anim calcmode="lin" valueType="num">
                                      <p:cBhvr>
                                        <p:cTn id="23" dur="1000" fill="hold"/>
                                        <p:tgtEl>
                                          <p:spTgt spid="5123"/>
                                        </p:tgtEl>
                                        <p:attrNameLst>
                                          <p:attrName>ppt_h</p:attrName>
                                        </p:attrNameLst>
                                      </p:cBhvr>
                                      <p:tavLst>
                                        <p:tav tm="0">
                                          <p:val>
                                            <p:fltVal val="0"/>
                                          </p:val>
                                        </p:tav>
                                        <p:tav tm="100000">
                                          <p:val>
                                            <p:strVal val="#ppt_h"/>
                                          </p:val>
                                        </p:tav>
                                      </p:tavLst>
                                    </p:anim>
                                    <p:anim calcmode="lin" valueType="num">
                                      <p:cBhvr>
                                        <p:cTn id="24" dur="1000" fill="hold"/>
                                        <p:tgtEl>
                                          <p:spTgt spid="5123"/>
                                        </p:tgtEl>
                                        <p:attrNameLst>
                                          <p:attrName>style.rotation</p:attrName>
                                        </p:attrNameLst>
                                      </p:cBhvr>
                                      <p:tavLst>
                                        <p:tav tm="0">
                                          <p:val>
                                            <p:fltVal val="90"/>
                                          </p:val>
                                        </p:tav>
                                        <p:tav tm="100000">
                                          <p:val>
                                            <p:fltVal val="0"/>
                                          </p:val>
                                        </p:tav>
                                      </p:tavLst>
                                    </p:anim>
                                    <p:animEffect transition="in" filter="fade">
                                      <p:cBhvr>
                                        <p:cTn id="25"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47AA546-5BDB-40A8-80DB-A77DA5F242E1}" type="slidenum">
              <a:rPr lang="en-US" smtClean="0"/>
              <a:pPr/>
              <a:t>3</a:t>
            </a:fld>
            <a:endParaRPr lang="en-US"/>
          </a:p>
        </p:txBody>
      </p:sp>
      <p:sp>
        <p:nvSpPr>
          <p:cNvPr id="4" name="TextBox 3"/>
          <p:cNvSpPr txBox="1"/>
          <p:nvPr/>
        </p:nvSpPr>
        <p:spPr>
          <a:xfrm>
            <a:off x="1066800" y="559806"/>
            <a:ext cx="7696200" cy="400110"/>
          </a:xfrm>
          <a:prstGeom prst="rect">
            <a:avLst/>
          </a:prstGeom>
          <a:noFill/>
        </p:spPr>
        <p:txBody>
          <a:bodyPr wrap="square" rtlCol="0">
            <a:spAutoFit/>
          </a:bodyPr>
          <a:lstStyle/>
          <a:p>
            <a:r>
              <a:rPr lang="en-US" sz="2000" dirty="0" smtClean="0">
                <a:latin typeface="Imprint MT Shadow" pitchFamily="82" charset="0"/>
              </a:rPr>
              <a:t>Sixth Judicial Circuit Technology Initiative Timeline and Glossary</a:t>
            </a:r>
            <a:endParaRPr lang="en-US" sz="2000" dirty="0">
              <a:latin typeface="Imprint MT Shadow" pitchFamily="82"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21345722"/>
              </p:ext>
            </p:extLst>
          </p:nvPr>
        </p:nvGraphicFramePr>
        <p:xfrm>
          <a:off x="1554163" y="1096963"/>
          <a:ext cx="6035675" cy="4664075"/>
        </p:xfrm>
        <a:graphic>
          <a:graphicData uri="http://schemas.openxmlformats.org/presentationml/2006/ole">
            <mc:AlternateContent xmlns:mc="http://schemas.openxmlformats.org/markup-compatibility/2006">
              <mc:Choice xmlns:v="urn:schemas-microsoft-com:vml" Requires="v">
                <p:oleObj spid="_x0000_s1093" name="Acrobat Document" r:id="rId3" imgW="6034986" imgH="4663440" progId="AcroExch.Document.7">
                  <p:embed/>
                </p:oleObj>
              </mc:Choice>
              <mc:Fallback>
                <p:oleObj name="Acrobat Document" r:id="rId3" imgW="6034986" imgH="4663440" progId="AcroExch.Document.7">
                  <p:embed/>
                  <p:pic>
                    <p:nvPicPr>
                      <p:cNvPr id="0" name=""/>
                      <p:cNvPicPr/>
                      <p:nvPr/>
                    </p:nvPicPr>
                    <p:blipFill>
                      <a:blip r:embed="rId4"/>
                      <a:stretch>
                        <a:fillRect/>
                      </a:stretch>
                    </p:blipFill>
                    <p:spPr>
                      <a:xfrm>
                        <a:off x="1554163" y="1096963"/>
                        <a:ext cx="6035675" cy="4664075"/>
                      </a:xfrm>
                      <a:prstGeom prst="rect">
                        <a:avLst/>
                      </a:prstGeom>
                    </p:spPr>
                  </p:pic>
                </p:oleObj>
              </mc:Fallback>
            </mc:AlternateContent>
          </a:graphicData>
        </a:graphic>
      </p:graphicFrame>
    </p:spTree>
    <p:extLst>
      <p:ext uri="{BB962C8B-B14F-4D97-AF65-F5344CB8AC3E}">
        <p14:creationId xmlns:p14="http://schemas.microsoft.com/office/powerpoint/2010/main" val="1897780304"/>
      </p:ext>
    </p:extLst>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E-Service between attorneys</a:t>
            </a:r>
            <a:endParaRPr lang="en-US" dirty="0">
              <a:latin typeface="Imprint MT Shadow" pitchFamily="82" charset="0"/>
            </a:endParaRPr>
          </a:p>
        </p:txBody>
      </p:sp>
      <p:sp>
        <p:nvSpPr>
          <p:cNvPr id="3" name="Content Placeholder 2"/>
          <p:cNvSpPr>
            <a:spLocks noGrp="1"/>
          </p:cNvSpPr>
          <p:nvPr>
            <p:ph idx="1"/>
          </p:nvPr>
        </p:nvSpPr>
        <p:spPr/>
        <p:txBody>
          <a:bodyPr>
            <a:normAutofit fontScale="85000" lnSpcReduction="10000"/>
          </a:bodyPr>
          <a:lstStyle/>
          <a:p>
            <a:pPr marL="0" lvl="0" indent="0">
              <a:buNone/>
            </a:pPr>
            <a:r>
              <a:rPr lang="en-US" dirty="0" smtClean="0">
                <a:latin typeface="Imprint MT Shadow" pitchFamily="82" charset="0"/>
              </a:rPr>
              <a:t>Effective </a:t>
            </a:r>
            <a:r>
              <a:rPr lang="en-US" dirty="0">
                <a:latin typeface="Imprint MT Shadow" pitchFamily="82" charset="0"/>
              </a:rPr>
              <a:t>September 1, 2012, in the civil, probate, </a:t>
            </a:r>
            <a:r>
              <a:rPr lang="en-US" dirty="0" smtClean="0">
                <a:latin typeface="Imprint MT Shadow" pitchFamily="82" charset="0"/>
              </a:rPr>
              <a:t>small </a:t>
            </a:r>
            <a:r>
              <a:rPr lang="en-US" dirty="0">
                <a:latin typeface="Imprint MT Shadow" pitchFamily="82" charset="0"/>
              </a:rPr>
              <a:t>claims, family law, and appellate </a:t>
            </a:r>
            <a:r>
              <a:rPr lang="en-US" dirty="0" smtClean="0">
                <a:latin typeface="Imprint MT Shadow" pitchFamily="82" charset="0"/>
              </a:rPr>
              <a:t>divisions, attorneys </a:t>
            </a:r>
            <a:r>
              <a:rPr lang="en-US" dirty="0">
                <a:latin typeface="Imprint MT Shadow" pitchFamily="82" charset="0"/>
              </a:rPr>
              <a:t>must serve pleadings and documents on </a:t>
            </a:r>
            <a:r>
              <a:rPr lang="en-US" dirty="0" smtClean="0">
                <a:latin typeface="Imprint MT Shadow" pitchFamily="82" charset="0"/>
              </a:rPr>
              <a:t>other </a:t>
            </a:r>
            <a:r>
              <a:rPr lang="en-US" dirty="0">
                <a:latin typeface="Imprint MT Shadow" pitchFamily="82" charset="0"/>
              </a:rPr>
              <a:t>attorneys by e-mail in accordance with Rule </a:t>
            </a:r>
            <a:r>
              <a:rPr lang="en-US" dirty="0" smtClean="0">
                <a:latin typeface="Imprint MT Shadow" pitchFamily="82" charset="0"/>
              </a:rPr>
              <a:t>of </a:t>
            </a:r>
            <a:r>
              <a:rPr lang="en-US" dirty="0">
                <a:latin typeface="Imprint MT Shadow" pitchFamily="82" charset="0"/>
              </a:rPr>
              <a:t>Judicial Administration 2.516</a:t>
            </a:r>
            <a:r>
              <a:rPr lang="en-US" dirty="0" smtClean="0">
                <a:latin typeface="Imprint MT Shadow" pitchFamily="82" charset="0"/>
              </a:rPr>
              <a:t>. </a:t>
            </a:r>
          </a:p>
          <a:p>
            <a:pPr marL="0" lvl="0" indent="0">
              <a:buNone/>
            </a:pPr>
            <a:endParaRPr lang="en-US" dirty="0">
              <a:latin typeface="Imprint MT Shadow" pitchFamily="82" charset="0"/>
            </a:endParaRPr>
          </a:p>
          <a:p>
            <a:pPr marL="0" lvl="0" indent="0">
              <a:buNone/>
            </a:pPr>
            <a:r>
              <a:rPr lang="en-US" dirty="0" smtClean="0">
                <a:latin typeface="Imprint MT Shadow" pitchFamily="82" charset="0"/>
              </a:rPr>
              <a:t>See </a:t>
            </a:r>
            <a:r>
              <a:rPr lang="en-US" dirty="0">
                <a:latin typeface="Imprint MT Shadow" pitchFamily="82" charset="0"/>
              </a:rPr>
              <a:t>instructional </a:t>
            </a:r>
            <a:r>
              <a:rPr lang="en-US" dirty="0" smtClean="0">
                <a:latin typeface="Imprint MT Shadow" pitchFamily="82" charset="0"/>
              </a:rPr>
              <a:t>material </a:t>
            </a:r>
            <a:r>
              <a:rPr lang="en-US" dirty="0">
                <a:latin typeface="Imprint MT Shadow" pitchFamily="82" charset="0"/>
              </a:rPr>
              <a:t>from The Florida </a:t>
            </a:r>
            <a:r>
              <a:rPr lang="en-US" dirty="0" smtClean="0">
                <a:latin typeface="Imprint MT Shadow" pitchFamily="82" charset="0"/>
              </a:rPr>
              <a:t>Bar: </a:t>
            </a:r>
            <a:r>
              <a:rPr lang="en-US" u="sng" dirty="0" smtClean="0">
                <a:latin typeface="Imprint MT Shadow" pitchFamily="82" charset="0"/>
                <a:hlinkClick r:id="rId2"/>
              </a:rPr>
              <a:t>http</a:t>
            </a:r>
            <a:r>
              <a:rPr lang="en-US" u="sng" dirty="0">
                <a:latin typeface="Imprint MT Shadow" pitchFamily="82" charset="0"/>
                <a:hlinkClick r:id="rId2"/>
              </a:rPr>
              <a:t>://</a:t>
            </a:r>
            <a:r>
              <a:rPr lang="en-US" u="sng" dirty="0" smtClean="0">
                <a:latin typeface="Imprint MT Shadow" pitchFamily="82" charset="0"/>
                <a:hlinkClick r:id="rId2"/>
              </a:rPr>
              <a:t>www.floridabar.org/TFB/TFBResources.nsf/Attachments/776A8454354EDA0185257A4C005FBDE5</a:t>
            </a:r>
            <a:r>
              <a:rPr lang="en-US" u="sng" dirty="0">
                <a:latin typeface="Imprint MT Shadow" pitchFamily="82" charset="0"/>
                <a:hlinkClick r:id="rId2"/>
              </a:rPr>
              <a:t>/$FILE/Mandatory%20Service%20by%20Email%20Education%20(E-Slides-v1.1).pdf?OpenElement</a:t>
            </a:r>
            <a:r>
              <a:rPr lang="en-US" dirty="0">
                <a:latin typeface="Imprint MT Shadow" pitchFamily="82" charset="0"/>
              </a:rPr>
              <a:t>  </a:t>
            </a:r>
          </a:p>
          <a:p>
            <a:pPr marL="0" indent="0">
              <a:buNone/>
            </a:pPr>
            <a:endParaRPr lang="en-US" dirty="0">
              <a:latin typeface="Imprint MT Shadow" pitchFamily="82" charset="0"/>
            </a:endParaRPr>
          </a:p>
          <a:p>
            <a:endParaRPr lang="en-US" dirty="0"/>
          </a:p>
        </p:txBody>
      </p:sp>
      <p:sp>
        <p:nvSpPr>
          <p:cNvPr id="4" name="Slide Number Placeholder 3"/>
          <p:cNvSpPr>
            <a:spLocks noGrp="1"/>
          </p:cNvSpPr>
          <p:nvPr>
            <p:ph type="sldNum" sz="quarter" idx="12"/>
          </p:nvPr>
        </p:nvSpPr>
        <p:spPr/>
        <p:txBody>
          <a:bodyPr/>
          <a:lstStyle/>
          <a:p>
            <a:fld id="{D47AA546-5BDB-40A8-80DB-A77DA5F242E1}" type="slidenum">
              <a:rPr lang="en-US" smtClean="0"/>
              <a:pPr/>
              <a:t>4</a:t>
            </a:fld>
            <a:endParaRPr lang="en-US"/>
          </a:p>
        </p:txBody>
      </p:sp>
    </p:spTree>
    <p:extLst>
      <p:ext uri="{BB962C8B-B14F-4D97-AF65-F5344CB8AC3E}">
        <p14:creationId xmlns:p14="http://schemas.microsoft.com/office/powerpoint/2010/main" val="4213565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E-Service to and from the Courts</a:t>
            </a:r>
            <a:endParaRPr lang="en-US" dirty="0">
              <a:latin typeface="Imprint MT Shadow" pitchFamily="82" charset="0"/>
            </a:endParaRPr>
          </a:p>
        </p:txBody>
      </p:sp>
      <p:sp>
        <p:nvSpPr>
          <p:cNvPr id="3" name="Content Placeholder 2"/>
          <p:cNvSpPr>
            <a:spLocks noGrp="1"/>
          </p:cNvSpPr>
          <p:nvPr>
            <p:ph idx="1"/>
          </p:nvPr>
        </p:nvSpPr>
        <p:spPr/>
        <p:txBody>
          <a:bodyPr>
            <a:normAutofit fontScale="77500" lnSpcReduction="20000"/>
          </a:bodyPr>
          <a:lstStyle/>
          <a:p>
            <a:pPr lvl="0"/>
            <a:r>
              <a:rPr lang="en-US" dirty="0"/>
              <a:t> </a:t>
            </a:r>
            <a:r>
              <a:rPr lang="en-US" b="1" dirty="0">
                <a:latin typeface="Imprint MT Shadow" pitchFamily="82" charset="0"/>
              </a:rPr>
              <a:t>You should not</a:t>
            </a:r>
            <a:r>
              <a:rPr lang="en-US" dirty="0">
                <a:latin typeface="Imprint MT Shadow" pitchFamily="82" charset="0"/>
              </a:rPr>
              <a:t> serve pleadings and documents on the courts in the Sixth Judicial Circuit (Pasco and Pinellas Counties) by email.  This includes judges, magistrates, hearing officers and their assistants, and any other court staff.  </a:t>
            </a:r>
          </a:p>
          <a:p>
            <a:pPr lvl="0"/>
            <a:r>
              <a:rPr lang="en-US" dirty="0" smtClean="0">
                <a:latin typeface="Imprint MT Shadow" pitchFamily="82" charset="0"/>
              </a:rPr>
              <a:t>The </a:t>
            </a:r>
            <a:r>
              <a:rPr lang="en-US" dirty="0">
                <a:latin typeface="Imprint MT Shadow" pitchFamily="82" charset="0"/>
              </a:rPr>
              <a:t>Sixth Judicial Circuit (Pasco and Pinellas Counties) </a:t>
            </a:r>
            <a:r>
              <a:rPr lang="en-US" b="1" dirty="0">
                <a:latin typeface="Imprint MT Shadow" pitchFamily="82" charset="0"/>
              </a:rPr>
              <a:t>will not</a:t>
            </a:r>
            <a:r>
              <a:rPr lang="en-US" dirty="0">
                <a:latin typeface="Imprint MT Shadow" pitchFamily="82" charset="0"/>
              </a:rPr>
              <a:t> be serving orders by email.  The Circuit does not currently have the capacity to do so.  It is anticipated that the Justice Consolidated Case Management System in Pinellas County and CLERICUS in Pasco County will have the capacity to serve notice at a later date.  Until that time, service of orders in the Sixth Judicial Circuit will continue to be by U.S. Mail.</a:t>
            </a:r>
          </a:p>
          <a:p>
            <a:endParaRPr lang="en-US" dirty="0"/>
          </a:p>
        </p:txBody>
      </p:sp>
      <p:sp>
        <p:nvSpPr>
          <p:cNvPr id="4" name="Slide Number Placeholder 3"/>
          <p:cNvSpPr>
            <a:spLocks noGrp="1"/>
          </p:cNvSpPr>
          <p:nvPr>
            <p:ph type="sldNum" sz="quarter" idx="12"/>
          </p:nvPr>
        </p:nvSpPr>
        <p:spPr/>
        <p:txBody>
          <a:bodyPr/>
          <a:lstStyle/>
          <a:p>
            <a:fld id="{D47AA546-5BDB-40A8-80DB-A77DA5F242E1}" type="slidenum">
              <a:rPr lang="en-US" smtClean="0"/>
              <a:pPr/>
              <a:t>5</a:t>
            </a:fld>
            <a:endParaRPr lang="en-US"/>
          </a:p>
        </p:txBody>
      </p:sp>
      <p:pic>
        <p:nvPicPr>
          <p:cNvPr id="6146" name="Picture 2" descr="C:\Users\Gay Inskeep\AppData\Local\Microsoft\Windows\Temporary Internet Files\Low\Content.IE5\IXHBFDGM\MC90044145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54102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07621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E-Portal</a:t>
            </a:r>
            <a:endParaRPr lang="en-US" dirty="0">
              <a:latin typeface="Imprint MT Shadow" pitchFamily="82" charset="0"/>
            </a:endParaRPr>
          </a:p>
        </p:txBody>
      </p:sp>
      <p:sp>
        <p:nvSpPr>
          <p:cNvPr id="3" name="Content Placeholder 2"/>
          <p:cNvSpPr>
            <a:spLocks noGrp="1"/>
          </p:cNvSpPr>
          <p:nvPr>
            <p:ph idx="1"/>
          </p:nvPr>
        </p:nvSpPr>
        <p:spPr/>
        <p:txBody>
          <a:bodyPr>
            <a:normAutofit fontScale="47500" lnSpcReduction="20000"/>
          </a:bodyPr>
          <a:lstStyle/>
          <a:p>
            <a:r>
              <a:rPr lang="en-US" sz="3800" dirty="0" smtClean="0">
                <a:latin typeface="Imprint MT Shadow" pitchFamily="82" charset="0"/>
              </a:rPr>
              <a:t>The 67 clerks are in various stages of readiness with regard to accepting pleadings via the portal</a:t>
            </a:r>
          </a:p>
          <a:p>
            <a:pPr marL="0" indent="0">
              <a:buNone/>
            </a:pPr>
            <a:endParaRPr lang="en-US" sz="3800" dirty="0" smtClean="0">
              <a:latin typeface="Imprint MT Shadow" pitchFamily="82" charset="0"/>
            </a:endParaRPr>
          </a:p>
          <a:p>
            <a:r>
              <a:rPr lang="en-US" sz="3800" dirty="0" smtClean="0">
                <a:latin typeface="Imprint MT Shadow" pitchFamily="82" charset="0"/>
              </a:rPr>
              <a:t>In the Sixth Circuit:</a:t>
            </a:r>
          </a:p>
          <a:p>
            <a:pPr>
              <a:buNone/>
            </a:pPr>
            <a:endParaRPr lang="en-US" sz="3800" dirty="0" smtClean="0">
              <a:latin typeface="Imprint MT Shadow" pitchFamily="82" charset="0"/>
            </a:endParaRPr>
          </a:p>
          <a:p>
            <a:pPr lvl="1"/>
            <a:r>
              <a:rPr lang="en-US" sz="3800" dirty="0" smtClean="0">
                <a:latin typeface="Imprint MT Shadow" pitchFamily="82" charset="0"/>
              </a:rPr>
              <a:t>Pinellas - Pilot project underway; expansion to all Probate cases imminent </a:t>
            </a:r>
          </a:p>
          <a:p>
            <a:pPr lvl="1"/>
            <a:r>
              <a:rPr lang="en-US" sz="3800" dirty="0" smtClean="0">
                <a:latin typeface="Imprint MT Shadow" pitchFamily="82" charset="0"/>
              </a:rPr>
              <a:t>Pasco – No current approved plan to utilize the Portal. Currently using Lexis for e-filing in Probate.</a:t>
            </a:r>
          </a:p>
          <a:p>
            <a:pPr marL="457200" lvl="1" indent="0">
              <a:buNone/>
            </a:pPr>
            <a:endParaRPr lang="en-US" sz="3800" dirty="0" smtClean="0">
              <a:latin typeface="Imprint MT Shadow" pitchFamily="82" charset="0"/>
            </a:endParaRPr>
          </a:p>
          <a:p>
            <a:r>
              <a:rPr lang="en-US" sz="3800" dirty="0" smtClean="0">
                <a:latin typeface="Imprint MT Shadow" pitchFamily="82" charset="0"/>
              </a:rPr>
              <a:t>Single Statewide Login and Web Access</a:t>
            </a:r>
          </a:p>
          <a:p>
            <a:pPr>
              <a:buNone/>
            </a:pPr>
            <a:endParaRPr lang="en-US" sz="3800" dirty="0" smtClean="0">
              <a:latin typeface="Imprint MT Shadow" pitchFamily="82" charset="0"/>
            </a:endParaRPr>
          </a:p>
          <a:p>
            <a:r>
              <a:rPr lang="en-US" sz="3800" dirty="0" smtClean="0">
                <a:latin typeface="Imprint MT Shadow" pitchFamily="82" charset="0"/>
              </a:rPr>
              <a:t>Will support electronic </a:t>
            </a:r>
            <a:r>
              <a:rPr lang="en-US" sz="3800" dirty="0">
                <a:latin typeface="Imprint MT Shadow" pitchFamily="82" charset="0"/>
              </a:rPr>
              <a:t>p</a:t>
            </a:r>
            <a:r>
              <a:rPr lang="en-US" sz="3800" dirty="0" smtClean="0">
                <a:latin typeface="Imprint MT Shadow" pitchFamily="82" charset="0"/>
              </a:rPr>
              <a:t>ayments and transaction </a:t>
            </a:r>
            <a:r>
              <a:rPr lang="en-US" sz="3800" dirty="0">
                <a:latin typeface="Imprint MT Shadow" pitchFamily="82" charset="0"/>
              </a:rPr>
              <a:t>l</a:t>
            </a:r>
            <a:r>
              <a:rPr lang="en-US" sz="3800" dirty="0" smtClean="0">
                <a:latin typeface="Imprint MT Shadow" pitchFamily="82" charset="0"/>
              </a:rPr>
              <a:t>ogs</a:t>
            </a:r>
          </a:p>
          <a:p>
            <a:pPr>
              <a:buNone/>
            </a:pPr>
            <a:endParaRPr lang="en-US" sz="3800" dirty="0" smtClean="0">
              <a:latin typeface="Imprint MT Shadow" pitchFamily="82" charset="0"/>
            </a:endParaRPr>
          </a:p>
          <a:p>
            <a:r>
              <a:rPr lang="en-US" sz="3800" dirty="0" smtClean="0">
                <a:latin typeface="Imprint MT Shadow" pitchFamily="82" charset="0"/>
              </a:rPr>
              <a:t>Will provide </a:t>
            </a:r>
            <a:r>
              <a:rPr lang="en-US" sz="3800" dirty="0">
                <a:latin typeface="Imprint MT Shadow" pitchFamily="82" charset="0"/>
              </a:rPr>
              <a:t>n</a:t>
            </a:r>
            <a:r>
              <a:rPr lang="en-US" sz="3800" dirty="0" smtClean="0">
                <a:latin typeface="Imprint MT Shadow" pitchFamily="82" charset="0"/>
              </a:rPr>
              <a:t>otifications and service</a:t>
            </a:r>
          </a:p>
          <a:p>
            <a:pPr>
              <a:buNone/>
            </a:pPr>
            <a:endParaRPr lang="en-US" sz="3800" dirty="0" smtClean="0">
              <a:latin typeface="Imprint MT Shadow" pitchFamily="82" charset="0"/>
            </a:endParaRPr>
          </a:p>
          <a:p>
            <a:r>
              <a:rPr lang="en-US" sz="3800" dirty="0" smtClean="0">
                <a:latin typeface="Imprint MT Shadow" pitchFamily="82" charset="0"/>
              </a:rPr>
              <a:t>Validation by Portal and by Local Clerk</a:t>
            </a:r>
          </a:p>
          <a:p>
            <a:pPr>
              <a:buNone/>
            </a:pPr>
            <a:endParaRPr lang="en-US" sz="3800" dirty="0" smtClean="0">
              <a:latin typeface="Imprint MT Shadow" pitchFamily="82" charset="0"/>
            </a:endParaRPr>
          </a:p>
          <a:p>
            <a:pPr>
              <a:buNone/>
            </a:pPr>
            <a:endParaRPr lang="en-US" dirty="0" smtClean="0">
              <a:solidFill>
                <a:srgbClr val="996600"/>
              </a:solidFill>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6</a:t>
            </a:fld>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left)">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wipe(left)">
                                      <p:cBhvr>
                                        <p:cTn id="37" dur="500"/>
                                        <p:tgtEl>
                                          <p:spTgt spid="3">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wipe(left)">
                                      <p:cBhvr>
                                        <p:cTn id="4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E-filing</a:t>
            </a:r>
            <a:endParaRPr lang="en-US" dirty="0">
              <a:latin typeface="Imprint MT Shadow" pitchFamily="82" charset="0"/>
            </a:endParaRPr>
          </a:p>
        </p:txBody>
      </p:sp>
      <p:sp>
        <p:nvSpPr>
          <p:cNvPr id="3" name="Content Placeholder 2"/>
          <p:cNvSpPr>
            <a:spLocks noGrp="1"/>
          </p:cNvSpPr>
          <p:nvPr>
            <p:ph idx="1"/>
          </p:nvPr>
        </p:nvSpPr>
        <p:spPr>
          <a:xfrm>
            <a:off x="228600" y="1524000"/>
            <a:ext cx="8534400" cy="4525963"/>
          </a:xfrm>
        </p:spPr>
        <p:txBody>
          <a:bodyPr>
            <a:normAutofit fontScale="92500"/>
          </a:bodyPr>
          <a:lstStyle/>
          <a:p>
            <a:r>
              <a:rPr lang="en-US" dirty="0" smtClean="0">
                <a:latin typeface="Imprint MT Shadow" pitchFamily="82" charset="0"/>
              </a:rPr>
              <a:t>E-filing is currently in use in the Probate, Guardianship, and Mental Health division in Pasco County.</a:t>
            </a:r>
          </a:p>
          <a:p>
            <a:r>
              <a:rPr lang="en-US" dirty="0" smtClean="0">
                <a:latin typeface="Imprint MT Shadow" pitchFamily="82" charset="0"/>
              </a:rPr>
              <a:t>Administrative Order SC09-30 sets forth the standards for e-access that the Clerks of Court must follow when implementing these systems.</a:t>
            </a:r>
          </a:p>
          <a:p>
            <a:r>
              <a:rPr lang="en-US" dirty="0" smtClean="0">
                <a:latin typeface="Imprint MT Shadow" pitchFamily="82" charset="0"/>
              </a:rPr>
              <a:t>These standards will be followed as the Sixth Circuit transitions to e-filing in all court divisions.</a:t>
            </a:r>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7</a:t>
            </a:fld>
            <a:endParaRPr lang="en-US"/>
          </a:p>
        </p:txBody>
      </p:sp>
      <p:pic>
        <p:nvPicPr>
          <p:cNvPr id="5" name="Picture 7" descr="C:\Documents and Settings\Gay Inskeep\Local Settings\Temporary Internet Files\Content.IE5\TRT0F3JE\MP900430970[1].jpg"/>
          <p:cNvPicPr>
            <a:picLocks noChangeAspect="1" noChangeArrowheads="1"/>
          </p:cNvPicPr>
          <p:nvPr/>
        </p:nvPicPr>
        <p:blipFill>
          <a:blip r:embed="rId2" cstate="print"/>
          <a:srcRect/>
          <a:stretch>
            <a:fillRect/>
          </a:stretch>
        </p:blipFill>
        <p:spPr bwMode="auto">
          <a:xfrm>
            <a:off x="5943600" y="281940"/>
            <a:ext cx="1829515" cy="1219200"/>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E-filing, continued</a:t>
            </a:r>
            <a:endParaRPr lang="en-US" dirty="0">
              <a:latin typeface="Imprint MT Shadow" pitchFamily="82" charset="0"/>
            </a:endParaRPr>
          </a:p>
        </p:txBody>
      </p:sp>
      <p:sp>
        <p:nvSpPr>
          <p:cNvPr id="3" name="Content Placeholder 2"/>
          <p:cNvSpPr>
            <a:spLocks noGrp="1"/>
          </p:cNvSpPr>
          <p:nvPr>
            <p:ph idx="1"/>
          </p:nvPr>
        </p:nvSpPr>
        <p:spPr>
          <a:xfrm>
            <a:off x="304800" y="1219200"/>
            <a:ext cx="8458200" cy="4525963"/>
          </a:xfrm>
        </p:spPr>
        <p:txBody>
          <a:bodyPr>
            <a:normAutofit fontScale="85000" lnSpcReduction="20000"/>
          </a:bodyPr>
          <a:lstStyle/>
          <a:p>
            <a:endParaRPr lang="en-US" dirty="0" smtClean="0"/>
          </a:p>
          <a:p>
            <a:pPr marL="0" indent="0">
              <a:buNone/>
            </a:pPr>
            <a:r>
              <a:rPr lang="en-US" dirty="0" smtClean="0">
                <a:latin typeface="Imprint MT Shadow" pitchFamily="82" charset="0"/>
              </a:rPr>
              <a:t>The Supreme Court recently issued an opinion (SC10-2101 Second Corrected) on e-filing which sets forth the following schedule:</a:t>
            </a:r>
          </a:p>
          <a:p>
            <a:pPr marL="0" indent="0">
              <a:buNone/>
            </a:pPr>
            <a:r>
              <a:rPr lang="en-US" dirty="0" smtClean="0">
                <a:latin typeface="Imprint MT Shadow" pitchFamily="82" charset="0"/>
              </a:rPr>
              <a:t>	</a:t>
            </a:r>
            <a:r>
              <a:rPr lang="en-US" b="1" dirty="0" smtClean="0">
                <a:latin typeface="Imprint MT Shadow" pitchFamily="82" charset="0"/>
              </a:rPr>
              <a:t>April 1, 2013 </a:t>
            </a:r>
            <a:r>
              <a:rPr lang="en-US" dirty="0" smtClean="0">
                <a:latin typeface="Imprint MT Shadow" pitchFamily="82" charset="0"/>
              </a:rPr>
              <a:t>for civil, probate, small claims, and family law</a:t>
            </a:r>
          </a:p>
          <a:p>
            <a:pPr marL="0" indent="0">
              <a:buNone/>
            </a:pPr>
            <a:r>
              <a:rPr lang="en-US" dirty="0" smtClean="0">
                <a:latin typeface="Imprint MT Shadow" pitchFamily="82" charset="0"/>
              </a:rPr>
              <a:t>	</a:t>
            </a:r>
            <a:r>
              <a:rPr lang="en-US" b="1" dirty="0" smtClean="0">
                <a:latin typeface="Imprint MT Shadow" pitchFamily="82" charset="0"/>
              </a:rPr>
              <a:t>October 1, 2013 </a:t>
            </a:r>
            <a:r>
              <a:rPr lang="en-US" dirty="0" smtClean="0">
                <a:latin typeface="Imprint MT Shadow" pitchFamily="82" charset="0"/>
              </a:rPr>
              <a:t>for criminal, traffic, delinquency and dependency</a:t>
            </a:r>
          </a:p>
          <a:p>
            <a:pPr marL="0" indent="0">
              <a:buNone/>
            </a:pPr>
            <a:endParaRPr lang="en-US" dirty="0" smtClean="0">
              <a:latin typeface="Imprint MT Shadow" pitchFamily="82" charset="0"/>
            </a:endParaRPr>
          </a:p>
          <a:p>
            <a:pPr marL="0" indent="0">
              <a:buNone/>
            </a:pPr>
            <a:r>
              <a:rPr lang="en-US" dirty="0" smtClean="0">
                <a:latin typeface="Imprint MT Shadow" pitchFamily="82" charset="0"/>
              </a:rPr>
              <a:t>Note: Our implementation may differ slightly because of the transition to the new Odyssey Justice CCMS system.</a:t>
            </a:r>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8</a:t>
            </a:fld>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Imprint MT Shadow" pitchFamily="82" charset="0"/>
              </a:rPr>
              <a:t/>
            </a:r>
            <a:br>
              <a:rPr lang="en-US" dirty="0" smtClean="0">
                <a:latin typeface="Imprint MT Shadow" pitchFamily="82" charset="0"/>
              </a:rPr>
            </a:br>
            <a:endParaRPr lang="en-US" dirty="0">
              <a:latin typeface="Imprint MT Shadow" pitchFamily="82" charset="0"/>
            </a:endParaRPr>
          </a:p>
        </p:txBody>
      </p:sp>
      <p:sp>
        <p:nvSpPr>
          <p:cNvPr id="3" name="Content Placeholder 2"/>
          <p:cNvSpPr>
            <a:spLocks noGrp="1"/>
          </p:cNvSpPr>
          <p:nvPr>
            <p:ph idx="1"/>
          </p:nvPr>
        </p:nvSpPr>
        <p:spPr>
          <a:xfrm>
            <a:off x="381000" y="1295400"/>
            <a:ext cx="8458200" cy="4525963"/>
          </a:xfrm>
        </p:spPr>
        <p:txBody>
          <a:bodyPr>
            <a:normAutofit fontScale="85000" lnSpcReduction="20000"/>
          </a:bodyPr>
          <a:lstStyle/>
          <a:p>
            <a:endParaRPr lang="en-US" dirty="0" smtClean="0">
              <a:latin typeface="Imprint MT Shadow" pitchFamily="82" charset="0"/>
            </a:endParaRPr>
          </a:p>
          <a:p>
            <a:r>
              <a:rPr lang="en-US" dirty="0" smtClean="0">
                <a:latin typeface="Imprint MT Shadow" pitchFamily="82" charset="0"/>
              </a:rPr>
              <a:t>Justice CCMS (Consolidated Case Management System) successfully launched on September 17, 2012 and replaces the existing legacy system (CJIS) for civil, family, and small claims cases.</a:t>
            </a:r>
          </a:p>
          <a:p>
            <a:r>
              <a:rPr lang="en-US" dirty="0" smtClean="0">
                <a:latin typeface="Imprint MT Shadow" pitchFamily="82" charset="0"/>
              </a:rPr>
              <a:t>It is a single application that will provide case management, e-filing, imaging, and workflow</a:t>
            </a:r>
          </a:p>
          <a:p>
            <a:r>
              <a:rPr lang="en-US" dirty="0" smtClean="0">
                <a:latin typeface="Imprint MT Shadow" pitchFamily="82" charset="0"/>
              </a:rPr>
              <a:t>Created by a company called Tyler, the product used is called Odyssey</a:t>
            </a:r>
          </a:p>
          <a:p>
            <a:r>
              <a:rPr lang="en-US" dirty="0">
                <a:latin typeface="Imprint MT Shadow" pitchFamily="82" charset="0"/>
              </a:rPr>
              <a:t>During </a:t>
            </a:r>
            <a:r>
              <a:rPr lang="en-US" dirty="0" smtClean="0">
                <a:latin typeface="Imprint MT Shadow" pitchFamily="82" charset="0"/>
              </a:rPr>
              <a:t>transition, users </a:t>
            </a:r>
            <a:r>
              <a:rPr lang="en-US" dirty="0">
                <a:latin typeface="Imprint MT Shadow" pitchFamily="82" charset="0"/>
              </a:rPr>
              <a:t>will need to </a:t>
            </a:r>
            <a:r>
              <a:rPr lang="en-US" dirty="0" smtClean="0">
                <a:latin typeface="Imprint MT Shadow" pitchFamily="82" charset="0"/>
              </a:rPr>
              <a:t>check </a:t>
            </a:r>
            <a:r>
              <a:rPr lang="en-US" dirty="0" err="1" smtClean="0">
                <a:latin typeface="Imprint MT Shadow" pitchFamily="82" charset="0"/>
              </a:rPr>
              <a:t>cxisting</a:t>
            </a:r>
            <a:r>
              <a:rPr lang="en-US" dirty="0" smtClean="0">
                <a:latin typeface="Imprint MT Shadow" pitchFamily="82" charset="0"/>
              </a:rPr>
              <a:t> </a:t>
            </a:r>
            <a:r>
              <a:rPr lang="en-US" dirty="0">
                <a:latin typeface="Imprint MT Shadow" pitchFamily="82" charset="0"/>
              </a:rPr>
              <a:t>CJIS and Justice CCMS for full information on a person</a:t>
            </a:r>
          </a:p>
          <a:p>
            <a:endParaRPr lang="en-US" dirty="0" smtClean="0">
              <a:latin typeface="Imprint MT Shadow" pitchFamily="82" charset="0"/>
            </a:endParaRPr>
          </a:p>
          <a:p>
            <a:endParaRPr lang="en-US" dirty="0" smtClean="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9</a:t>
            </a:fld>
            <a:endParaRPr lang="en-US"/>
          </a:p>
        </p:txBody>
      </p:sp>
      <p:pic>
        <p:nvPicPr>
          <p:cNvPr id="44033" name="Picture 1"/>
          <p:cNvPicPr>
            <a:picLocks noChangeAspect="1" noChangeArrowheads="1"/>
          </p:cNvPicPr>
          <p:nvPr/>
        </p:nvPicPr>
        <p:blipFill>
          <a:blip r:embed="rId3" cstate="print"/>
          <a:srcRect/>
          <a:stretch>
            <a:fillRect/>
          </a:stretch>
        </p:blipFill>
        <p:spPr bwMode="auto">
          <a:xfrm>
            <a:off x="860612" y="228600"/>
            <a:ext cx="7229475" cy="809625"/>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Public User Logon</a:t>
            </a:r>
            <a:endParaRPr lang="en-US" dirty="0">
              <a:latin typeface="Imprint MT Shadow" pitchFamily="82" charset="0"/>
            </a:endParaRPr>
          </a:p>
        </p:txBody>
      </p:sp>
      <p:sp>
        <p:nvSpPr>
          <p:cNvPr id="3" name="Content Placeholder 2"/>
          <p:cNvSpPr>
            <a:spLocks noGrp="1"/>
          </p:cNvSpPr>
          <p:nvPr>
            <p:ph idx="1"/>
          </p:nvPr>
        </p:nvSpPr>
        <p:spPr/>
        <p:txBody>
          <a:bodyPr/>
          <a:lstStyle/>
          <a:p>
            <a:r>
              <a:rPr lang="en-US" dirty="0" smtClean="0">
                <a:latin typeface="Imprint MT Shadow" pitchFamily="82" charset="0"/>
              </a:rPr>
              <a:t>Can be </a:t>
            </a:r>
            <a:r>
              <a:rPr lang="en-US" dirty="0">
                <a:latin typeface="Imprint MT Shadow" pitchFamily="82" charset="0"/>
              </a:rPr>
              <a:t>a</a:t>
            </a:r>
            <a:r>
              <a:rPr lang="en-US" dirty="0" smtClean="0">
                <a:latin typeface="Imprint MT Shadow" pitchFamily="82" charset="0"/>
              </a:rPr>
              <a:t>ccessed </a:t>
            </a:r>
            <a:r>
              <a:rPr lang="en-US" dirty="0">
                <a:latin typeface="Imprint MT Shadow" pitchFamily="82" charset="0"/>
              </a:rPr>
              <a:t>f</a:t>
            </a:r>
            <a:r>
              <a:rPr lang="en-US" dirty="0" smtClean="0">
                <a:latin typeface="Imprint MT Shadow" pitchFamily="82" charset="0"/>
              </a:rPr>
              <a:t>rom</a:t>
            </a:r>
          </a:p>
          <a:p>
            <a:pPr lvl="1"/>
            <a:r>
              <a:rPr lang="en-US" dirty="0" smtClean="0">
                <a:latin typeface="Imprint MT Shadow" pitchFamily="82" charset="0"/>
              </a:rPr>
              <a:t>Sixth Judicial Circuit Website</a:t>
            </a:r>
          </a:p>
          <a:p>
            <a:pPr lvl="2"/>
            <a:r>
              <a:rPr lang="en-US" dirty="0" smtClean="0">
                <a:latin typeface="Imprint MT Shadow" pitchFamily="82" charset="0"/>
              </a:rPr>
              <a:t>Public Records</a:t>
            </a:r>
          </a:p>
          <a:p>
            <a:pPr lvl="2"/>
            <a:r>
              <a:rPr lang="en-US" dirty="0" smtClean="0">
                <a:latin typeface="Imprint MT Shadow" pitchFamily="82" charset="0"/>
              </a:rPr>
              <a:t>Attorneys, Search Court Records, Pinellas County</a:t>
            </a:r>
          </a:p>
          <a:p>
            <a:pPr lvl="1"/>
            <a:r>
              <a:rPr lang="en-US" dirty="0" smtClean="0">
                <a:latin typeface="Imprint MT Shadow" pitchFamily="82" charset="0"/>
              </a:rPr>
              <a:t>Pinellas Clerk of the Court Website</a:t>
            </a:r>
          </a:p>
          <a:p>
            <a:pPr lvl="2"/>
            <a:r>
              <a:rPr lang="en-US" dirty="0" smtClean="0">
                <a:latin typeface="Imprint MT Shadow" pitchFamily="82" charset="0"/>
              </a:rPr>
              <a:t>Search Records</a:t>
            </a:r>
          </a:p>
          <a:p>
            <a:pPr lvl="1"/>
            <a:r>
              <a:rPr lang="en-US" dirty="0" smtClean="0">
                <a:latin typeface="Imprint MT Shadow" pitchFamily="82" charset="0"/>
              </a:rPr>
              <a:t>Pinellas County Government Website</a:t>
            </a:r>
          </a:p>
          <a:p>
            <a:pPr lvl="2"/>
            <a:r>
              <a:rPr lang="en-US" dirty="0" smtClean="0">
                <a:latin typeface="Imprint MT Shadow" pitchFamily="82" charset="0"/>
              </a:rPr>
              <a:t>Public Records</a:t>
            </a:r>
            <a:endParaRPr lang="en-US" dirty="0">
              <a:latin typeface="Imprint MT Shadow" pitchFamily="82"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1066800"/>
            <a:ext cx="2590800" cy="2098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74031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CLERICUS</a:t>
            </a:r>
            <a:endParaRPr lang="en-US" dirty="0">
              <a:latin typeface="Imprint MT Shadow" pitchFamily="82" charset="0"/>
            </a:endParaRPr>
          </a:p>
        </p:txBody>
      </p:sp>
      <p:sp>
        <p:nvSpPr>
          <p:cNvPr id="3" name="Content Placeholder 2"/>
          <p:cNvSpPr>
            <a:spLocks noGrp="1"/>
          </p:cNvSpPr>
          <p:nvPr>
            <p:ph idx="1"/>
          </p:nvPr>
        </p:nvSpPr>
        <p:spPr/>
        <p:txBody>
          <a:bodyPr/>
          <a:lstStyle/>
          <a:p>
            <a:r>
              <a:rPr lang="en-US" dirty="0" smtClean="0">
                <a:latin typeface="Imprint MT Shadow" pitchFamily="82" charset="0"/>
              </a:rPr>
              <a:t>Case </a:t>
            </a:r>
            <a:r>
              <a:rPr lang="en-US" dirty="0">
                <a:latin typeface="Imprint MT Shadow" pitchFamily="82" charset="0"/>
              </a:rPr>
              <a:t>m</a:t>
            </a:r>
            <a:r>
              <a:rPr lang="en-US" dirty="0" smtClean="0">
                <a:latin typeface="Imprint MT Shadow" pitchFamily="82" charset="0"/>
              </a:rPr>
              <a:t>aintenance system created by the Clerks’ statewide association, now FCCC (Florida Clerks of Court and Comptrollers)</a:t>
            </a:r>
          </a:p>
          <a:p>
            <a:r>
              <a:rPr lang="en-US" dirty="0" smtClean="0">
                <a:latin typeface="Imprint MT Shadow" pitchFamily="82" charset="0"/>
              </a:rPr>
              <a:t>To be </a:t>
            </a:r>
            <a:r>
              <a:rPr lang="en-US" dirty="0">
                <a:latin typeface="Imprint MT Shadow" pitchFamily="82" charset="0"/>
              </a:rPr>
              <a:t>u</a:t>
            </a:r>
            <a:r>
              <a:rPr lang="en-US" dirty="0" smtClean="0">
                <a:latin typeface="Imprint MT Shadow" pitchFamily="82" charset="0"/>
              </a:rPr>
              <a:t>sed </a:t>
            </a:r>
            <a:r>
              <a:rPr lang="en-US" dirty="0">
                <a:latin typeface="Imprint MT Shadow" pitchFamily="82" charset="0"/>
              </a:rPr>
              <a:t>b</a:t>
            </a:r>
            <a:r>
              <a:rPr lang="en-US" dirty="0" smtClean="0">
                <a:latin typeface="Imprint MT Shadow" pitchFamily="82" charset="0"/>
              </a:rPr>
              <a:t>y 37 Clerks statewide, including Pasco County</a:t>
            </a:r>
          </a:p>
          <a:p>
            <a:r>
              <a:rPr lang="en-US" dirty="0" smtClean="0">
                <a:latin typeface="Imprint MT Shadow" pitchFamily="82" charset="0"/>
              </a:rPr>
              <a:t>Other nearby counties who plan to use CLERICUS are Manatee and Hernando </a:t>
            </a:r>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11</a:t>
            </a:fld>
            <a:endParaRPr lang="en-US"/>
          </a:p>
        </p:txBody>
      </p:sp>
    </p:spTree>
    <p:extLst>
      <p:ext uri="{BB962C8B-B14F-4D97-AF65-F5344CB8AC3E}">
        <p14:creationId xmlns:p14="http://schemas.microsoft.com/office/powerpoint/2010/main" val="102657576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Paper on Demand</a:t>
            </a:r>
            <a:endParaRPr lang="en-US" dirty="0">
              <a:latin typeface="Imprint MT Shadow" pitchFamily="82" charset="0"/>
            </a:endParaRPr>
          </a:p>
        </p:txBody>
      </p:sp>
      <p:sp>
        <p:nvSpPr>
          <p:cNvPr id="3" name="Content Placeholder 2"/>
          <p:cNvSpPr>
            <a:spLocks noGrp="1"/>
          </p:cNvSpPr>
          <p:nvPr>
            <p:ph idx="1"/>
          </p:nvPr>
        </p:nvSpPr>
        <p:spPr>
          <a:xfrm>
            <a:off x="457200" y="1295400"/>
            <a:ext cx="8229600" cy="5105400"/>
          </a:xfrm>
        </p:spPr>
        <p:txBody>
          <a:bodyPr/>
          <a:lstStyle/>
          <a:p>
            <a:pPr>
              <a:buNone/>
            </a:pPr>
            <a:r>
              <a:rPr lang="en-US" dirty="0" smtClean="0"/>
              <a:t>	</a:t>
            </a:r>
          </a:p>
          <a:p>
            <a:pPr>
              <a:buNone/>
            </a:pPr>
            <a:r>
              <a:rPr lang="en-US" dirty="0" smtClean="0">
                <a:latin typeface="Imprint MT Shadow" pitchFamily="82" charset="0"/>
              </a:rPr>
              <a:t>	A paper on demand pilot project is currently in development in all five (5) county civil sections in Pinellas County, initially excluding small claims.</a:t>
            </a:r>
          </a:p>
          <a:p>
            <a:pPr>
              <a:buNone/>
            </a:pPr>
            <a:endParaRPr lang="en-US" dirty="0" smtClean="0">
              <a:latin typeface="Imprint MT Shadow" pitchFamily="82" charset="0"/>
            </a:endParaRPr>
          </a:p>
          <a:p>
            <a:pPr>
              <a:buNone/>
            </a:pPr>
            <a:r>
              <a:rPr lang="en-US" dirty="0" smtClean="0">
                <a:latin typeface="Imprint MT Shadow" pitchFamily="82" charset="0"/>
              </a:rPr>
              <a:t>	The tentative target date to launch the pilot project is February 2013.</a:t>
            </a:r>
          </a:p>
          <a:p>
            <a:pPr>
              <a:buNone/>
            </a:pPr>
            <a:endParaRPr lang="en-US" dirty="0"/>
          </a:p>
        </p:txBody>
      </p:sp>
      <p:pic>
        <p:nvPicPr>
          <p:cNvPr id="4098" name="Picture 2" descr="C:\Documents and Settings\Gay Inskeep\Local Settings\Temporary Internet Files\Content.IE5\RGMP248P\MC900078735[1].wmf"/>
          <p:cNvPicPr>
            <a:picLocks noChangeAspect="1" noChangeArrowheads="1"/>
          </p:cNvPicPr>
          <p:nvPr/>
        </p:nvPicPr>
        <p:blipFill>
          <a:blip r:embed="rId3" cstate="print"/>
          <a:srcRect/>
          <a:stretch>
            <a:fillRect/>
          </a:stretch>
        </p:blipFill>
        <p:spPr bwMode="auto">
          <a:xfrm>
            <a:off x="6858000" y="4876800"/>
            <a:ext cx="1973263" cy="2121368"/>
          </a:xfrm>
          <a:prstGeom prst="rect">
            <a:avLst/>
          </a:prstGeom>
          <a:noFill/>
        </p:spPr>
      </p:pic>
      <p:sp>
        <p:nvSpPr>
          <p:cNvPr id="5" name="Slide Number Placeholder 4"/>
          <p:cNvSpPr>
            <a:spLocks noGrp="1"/>
          </p:cNvSpPr>
          <p:nvPr>
            <p:ph type="sldNum" sz="quarter" idx="12"/>
          </p:nvPr>
        </p:nvSpPr>
        <p:spPr/>
        <p:txBody>
          <a:bodyPr/>
          <a:lstStyle/>
          <a:p>
            <a:fld id="{D47AA546-5BDB-40A8-80DB-A77DA5F242E1}" type="slidenum">
              <a:rPr lang="en-US" smtClean="0"/>
              <a:pPr/>
              <a:t>12</a:t>
            </a:fld>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latin typeface="Imprint MT Shadow" pitchFamily="82" charset="0"/>
              </a:rPr>
              <a:t>Judicial Facilities Consolidation Project</a:t>
            </a:r>
            <a:endParaRPr lang="en-US" dirty="0">
              <a:latin typeface="Imprint MT Shadow" pitchFamily="82"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Imprint MT Shadow" pitchFamily="82" charset="0"/>
              </a:rPr>
              <a:t>Construct an annex at the Criminal Justice Center (CJC)</a:t>
            </a:r>
          </a:p>
          <a:p>
            <a:r>
              <a:rPr lang="en-US" dirty="0" smtClean="0">
                <a:latin typeface="Imprint MT Shadow" pitchFamily="82" charset="0"/>
              </a:rPr>
              <a:t>Consolidate </a:t>
            </a:r>
            <a:r>
              <a:rPr lang="en-US" dirty="0">
                <a:latin typeface="Imprint MT Shadow" pitchFamily="82" charset="0"/>
              </a:rPr>
              <a:t>traffic courts to </a:t>
            </a:r>
            <a:r>
              <a:rPr lang="en-US" dirty="0" smtClean="0">
                <a:latin typeface="Imprint MT Shadow" pitchFamily="82" charset="0"/>
              </a:rPr>
              <a:t>CJC in the annex</a:t>
            </a:r>
            <a:endParaRPr lang="en-US" dirty="0">
              <a:latin typeface="Imprint MT Shadow" pitchFamily="82" charset="0"/>
            </a:endParaRPr>
          </a:p>
          <a:p>
            <a:r>
              <a:rPr lang="en-US" dirty="0">
                <a:latin typeface="Imprint MT Shadow" pitchFamily="82" charset="0"/>
              </a:rPr>
              <a:t>Move </a:t>
            </a:r>
            <a:r>
              <a:rPr lang="en-US" dirty="0" smtClean="0">
                <a:latin typeface="Imprint MT Shadow" pitchFamily="82" charset="0"/>
              </a:rPr>
              <a:t>Unified Family Court (UFC) judges</a:t>
            </a:r>
            <a:r>
              <a:rPr lang="en-US" dirty="0">
                <a:latin typeface="Imprint MT Shadow" pitchFamily="82" charset="0"/>
              </a:rPr>
              <a:t>, staff and related functions </a:t>
            </a:r>
            <a:r>
              <a:rPr lang="en-US" dirty="0" smtClean="0">
                <a:latin typeface="Imprint MT Shadow" pitchFamily="82" charset="0"/>
              </a:rPr>
              <a:t>to the annex</a:t>
            </a:r>
            <a:endParaRPr lang="en-US" dirty="0">
              <a:latin typeface="Imprint MT Shadow" pitchFamily="82" charset="0"/>
            </a:endParaRPr>
          </a:p>
          <a:p>
            <a:r>
              <a:rPr lang="en-US" dirty="0">
                <a:latin typeface="Imprint MT Shadow" pitchFamily="82" charset="0"/>
              </a:rPr>
              <a:t>Move </a:t>
            </a:r>
            <a:r>
              <a:rPr lang="en-US" dirty="0" smtClean="0">
                <a:latin typeface="Imprint MT Shadow" pitchFamily="82" charset="0"/>
              </a:rPr>
              <a:t>family and guardianship </a:t>
            </a:r>
            <a:r>
              <a:rPr lang="en-US" dirty="0">
                <a:latin typeface="Imprint MT Shadow" pitchFamily="82" charset="0"/>
              </a:rPr>
              <a:t>magistrates and </a:t>
            </a:r>
            <a:r>
              <a:rPr lang="en-US" dirty="0" smtClean="0">
                <a:latin typeface="Imprint MT Shadow" pitchFamily="82" charset="0"/>
              </a:rPr>
              <a:t>related staff </a:t>
            </a:r>
            <a:r>
              <a:rPr lang="en-US" dirty="0">
                <a:latin typeface="Imprint MT Shadow" pitchFamily="82" charset="0"/>
              </a:rPr>
              <a:t>to 545 Judicial Building</a:t>
            </a:r>
          </a:p>
          <a:p>
            <a:r>
              <a:rPr lang="en-US" dirty="0">
                <a:latin typeface="Imprint MT Shadow" pitchFamily="82" charset="0"/>
              </a:rPr>
              <a:t>Move remaining support staff </a:t>
            </a:r>
            <a:r>
              <a:rPr lang="en-US" dirty="0" smtClean="0">
                <a:latin typeface="Imprint MT Shadow" pitchFamily="82" charset="0"/>
              </a:rPr>
              <a:t>to </a:t>
            </a:r>
            <a:r>
              <a:rPr lang="en-US" dirty="0">
                <a:latin typeface="Imprint MT Shadow" pitchFamily="82" charset="0"/>
              </a:rPr>
              <a:t>545 Judicial </a:t>
            </a:r>
            <a:r>
              <a:rPr lang="en-US" dirty="0" smtClean="0">
                <a:latin typeface="Imprint MT Shadow" pitchFamily="82" charset="0"/>
              </a:rPr>
              <a:t>Building or to the CJC annex</a:t>
            </a:r>
            <a:endParaRPr lang="en-US" dirty="0">
              <a:latin typeface="Imprint MT Shadow" pitchFamily="82" charset="0"/>
            </a:endParaRPr>
          </a:p>
          <a:p>
            <a:r>
              <a:rPr lang="en-US" dirty="0">
                <a:latin typeface="Imprint MT Shadow" pitchFamily="82" charset="0"/>
              </a:rPr>
              <a:t>Vacate court-assigned areas in 501 Building</a:t>
            </a:r>
          </a:p>
          <a:p>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13</a:t>
            </a:fld>
            <a:endParaRPr lang="en-US"/>
          </a:p>
        </p:txBody>
      </p:sp>
    </p:spTree>
    <p:extLst>
      <p:ext uri="{BB962C8B-B14F-4D97-AF65-F5344CB8AC3E}">
        <p14:creationId xmlns:p14="http://schemas.microsoft.com/office/powerpoint/2010/main" val="157131866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Things that need to happen first</a:t>
            </a:r>
            <a:endParaRPr lang="en-US" dirty="0">
              <a:latin typeface="Imprint MT Shadow" pitchFamily="82" charset="0"/>
            </a:endParaRPr>
          </a:p>
        </p:txBody>
      </p:sp>
      <p:sp>
        <p:nvSpPr>
          <p:cNvPr id="3" name="Content Placeholder 2"/>
          <p:cNvSpPr>
            <a:spLocks noGrp="1"/>
          </p:cNvSpPr>
          <p:nvPr>
            <p:ph idx="1"/>
          </p:nvPr>
        </p:nvSpPr>
        <p:spPr/>
        <p:txBody>
          <a:bodyPr>
            <a:normAutofit/>
          </a:bodyPr>
          <a:lstStyle/>
          <a:p>
            <a:r>
              <a:rPr lang="en-US" dirty="0">
                <a:latin typeface="Imprint MT Shadow" pitchFamily="82" charset="0"/>
              </a:rPr>
              <a:t>Parking structure </a:t>
            </a:r>
            <a:r>
              <a:rPr lang="en-US" dirty="0" smtClean="0">
                <a:latin typeface="Imprint MT Shadow" pitchFamily="82" charset="0"/>
              </a:rPr>
              <a:t>at CJC – design firm has been selected</a:t>
            </a:r>
            <a:endParaRPr lang="en-US" dirty="0">
              <a:latin typeface="Imprint MT Shadow" pitchFamily="82" charset="0"/>
            </a:endParaRPr>
          </a:p>
          <a:p>
            <a:r>
              <a:rPr lang="en-US" dirty="0">
                <a:latin typeface="Imprint MT Shadow" pitchFamily="82" charset="0"/>
              </a:rPr>
              <a:t>Expanded </a:t>
            </a:r>
            <a:r>
              <a:rPr lang="en-US" dirty="0" smtClean="0">
                <a:latin typeface="Imprint MT Shadow" pitchFamily="82" charset="0"/>
              </a:rPr>
              <a:t>entry at CJC</a:t>
            </a:r>
            <a:endParaRPr lang="en-US" dirty="0">
              <a:latin typeface="Imprint MT Shadow" pitchFamily="82" charset="0"/>
            </a:endParaRPr>
          </a:p>
          <a:p>
            <a:r>
              <a:rPr lang="en-US" dirty="0">
                <a:latin typeface="Imprint MT Shadow" pitchFamily="82" charset="0"/>
              </a:rPr>
              <a:t>Construction of </a:t>
            </a:r>
            <a:r>
              <a:rPr lang="en-US" dirty="0" smtClean="0">
                <a:latin typeface="Imprint MT Shadow" pitchFamily="82" charset="0"/>
              </a:rPr>
              <a:t>annex at CJC</a:t>
            </a:r>
          </a:p>
          <a:p>
            <a:endParaRPr lang="en-US" dirty="0">
              <a:latin typeface="Imprint MT Shadow" pitchFamily="82" charset="0"/>
            </a:endParaRPr>
          </a:p>
          <a:p>
            <a:pPr marL="0" indent="0">
              <a:buNone/>
            </a:pPr>
            <a:endParaRPr lang="en-US" dirty="0">
              <a:latin typeface="Imprint MT Shadow" pitchFamily="82"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D47AA546-5BDB-40A8-80DB-A77DA5F242E1}" type="slidenum">
              <a:rPr lang="en-US" smtClean="0"/>
              <a:pPr/>
              <a:t>14</a:t>
            </a:fld>
            <a:endParaRPr lang="en-US"/>
          </a:p>
        </p:txBody>
      </p:sp>
      <p:pic>
        <p:nvPicPr>
          <p:cNvPr id="3074" name="Picture 2" descr="C:\Users\Gay Inskeep\AppData\Local\Microsoft\Windows\Temporary Internet Files\Low\Content.IE5\W0FA1JPU\MC90043266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2098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04894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Imprint MT Shadow" pitchFamily="82" charset="0"/>
              </a:rPr>
              <a:t>Primary benefits of consolidation to the judiciary</a:t>
            </a:r>
          </a:p>
        </p:txBody>
      </p:sp>
      <p:sp>
        <p:nvSpPr>
          <p:cNvPr id="3" name="Content Placeholder 2"/>
          <p:cNvSpPr>
            <a:spLocks noGrp="1"/>
          </p:cNvSpPr>
          <p:nvPr>
            <p:ph idx="1"/>
          </p:nvPr>
        </p:nvSpPr>
        <p:spPr/>
        <p:txBody>
          <a:bodyPr>
            <a:normAutofit/>
          </a:bodyPr>
          <a:lstStyle/>
          <a:p>
            <a:r>
              <a:rPr lang="en-US" dirty="0" smtClean="0">
                <a:latin typeface="Imprint MT Shadow" pitchFamily="82" charset="0"/>
              </a:rPr>
              <a:t>Creates </a:t>
            </a:r>
            <a:r>
              <a:rPr lang="en-US" dirty="0">
                <a:latin typeface="Imprint MT Shadow" pitchFamily="82" charset="0"/>
              </a:rPr>
              <a:t>economies of scale for judiciary by co-locating judges and staff for purposes of coverage </a:t>
            </a:r>
          </a:p>
          <a:p>
            <a:r>
              <a:rPr lang="en-US" dirty="0">
                <a:latin typeface="Imprint MT Shadow" pitchFamily="82" charset="0"/>
              </a:rPr>
              <a:t>Eliminates the county’s obligation to house court employees in the 501 building, creating cost savings in operating expenses and generating capital revenue through the sale of the building</a:t>
            </a:r>
          </a:p>
          <a:p>
            <a:endParaRPr lang="en-US" dirty="0"/>
          </a:p>
        </p:txBody>
      </p:sp>
      <p:sp>
        <p:nvSpPr>
          <p:cNvPr id="4" name="Slide Number Placeholder 3"/>
          <p:cNvSpPr>
            <a:spLocks noGrp="1"/>
          </p:cNvSpPr>
          <p:nvPr>
            <p:ph type="sldNum" sz="quarter" idx="12"/>
          </p:nvPr>
        </p:nvSpPr>
        <p:spPr/>
        <p:txBody>
          <a:bodyPr/>
          <a:lstStyle/>
          <a:p>
            <a:fld id="{D47AA546-5BDB-40A8-80DB-A77DA5F242E1}" type="slidenum">
              <a:rPr lang="en-US" smtClean="0"/>
              <a:pPr/>
              <a:t>15</a:t>
            </a:fld>
            <a:endParaRPr lang="en-US"/>
          </a:p>
        </p:txBody>
      </p:sp>
    </p:spTree>
    <p:extLst>
      <p:ext uri="{BB962C8B-B14F-4D97-AF65-F5344CB8AC3E}">
        <p14:creationId xmlns:p14="http://schemas.microsoft.com/office/powerpoint/2010/main" val="9517203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latin typeface="Imprint MT Shadow" pitchFamily="82" charset="0"/>
              </a:rPr>
              <a:t>St. Petersburg Judicial Tower Renovations</a:t>
            </a:r>
            <a:endParaRPr lang="en-US" dirty="0">
              <a:latin typeface="Imprint MT Shadow" pitchFamily="82" charset="0"/>
            </a:endParaRPr>
          </a:p>
        </p:txBody>
      </p:sp>
      <p:sp>
        <p:nvSpPr>
          <p:cNvPr id="3" name="Content Placeholder 2"/>
          <p:cNvSpPr>
            <a:spLocks noGrp="1"/>
          </p:cNvSpPr>
          <p:nvPr>
            <p:ph idx="1"/>
          </p:nvPr>
        </p:nvSpPr>
        <p:spPr/>
        <p:txBody>
          <a:bodyPr>
            <a:normAutofit/>
          </a:bodyPr>
          <a:lstStyle/>
          <a:p>
            <a:r>
              <a:rPr lang="en-US" dirty="0" smtClean="0">
                <a:latin typeface="Imprint MT Shadow" pitchFamily="82" charset="0"/>
              </a:rPr>
              <a:t>The renovations to the 5</a:t>
            </a:r>
            <a:r>
              <a:rPr lang="en-US" baseline="30000" dirty="0" smtClean="0">
                <a:latin typeface="Imprint MT Shadow" pitchFamily="82" charset="0"/>
              </a:rPr>
              <a:t>th</a:t>
            </a:r>
            <a:r>
              <a:rPr lang="en-US" dirty="0" smtClean="0">
                <a:latin typeface="Imprint MT Shadow" pitchFamily="82" charset="0"/>
              </a:rPr>
              <a:t> floor of the St. Petersburg Judicial Building (former Law Library space) are complete.</a:t>
            </a:r>
          </a:p>
          <a:p>
            <a:r>
              <a:rPr lang="en-US" dirty="0" smtClean="0">
                <a:latin typeface="Imprint MT Shadow" pitchFamily="82" charset="0"/>
              </a:rPr>
              <a:t>The three (3) county civil judges assigned to St. Petersburg were moved to the new space last week.</a:t>
            </a:r>
          </a:p>
          <a:p>
            <a:r>
              <a:rPr lang="en-US" dirty="0" smtClean="0">
                <a:latin typeface="Imprint MT Shadow" pitchFamily="82" charset="0"/>
              </a:rPr>
              <a:t>There will be some re-assignment of offices in early January.</a:t>
            </a:r>
            <a:endParaRPr lang="en-US" dirty="0">
              <a:latin typeface="Imprint MT Shadow" pitchFamily="82" charset="0"/>
            </a:endParaRPr>
          </a:p>
        </p:txBody>
      </p:sp>
      <p:sp>
        <p:nvSpPr>
          <p:cNvPr id="4" name="Slide Number Placeholder 3"/>
          <p:cNvSpPr>
            <a:spLocks noGrp="1"/>
          </p:cNvSpPr>
          <p:nvPr>
            <p:ph type="sldNum" sz="quarter" idx="12"/>
          </p:nvPr>
        </p:nvSpPr>
        <p:spPr/>
        <p:txBody>
          <a:bodyPr/>
          <a:lstStyle/>
          <a:p>
            <a:fld id="{D47AA546-5BDB-40A8-80DB-A77DA5F242E1}" type="slidenum">
              <a:rPr lang="en-US" smtClean="0"/>
              <a:pPr/>
              <a:t>16</a:t>
            </a:fld>
            <a:endParaRPr lang="en-US"/>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5560" y="762000"/>
            <a:ext cx="12192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499232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mprint MT Shadow" pitchFamily="82" charset="0"/>
              </a:rPr>
              <a:t>Central Court Facility in Pasco</a:t>
            </a:r>
            <a:endParaRPr lang="en-US" dirty="0">
              <a:latin typeface="Imprint MT Shadow" pitchFamily="82" charset="0"/>
            </a:endParaRPr>
          </a:p>
        </p:txBody>
      </p:sp>
      <p:sp>
        <p:nvSpPr>
          <p:cNvPr id="3" name="Content Placeholder 2"/>
          <p:cNvSpPr>
            <a:spLocks noGrp="1"/>
          </p:cNvSpPr>
          <p:nvPr>
            <p:ph idx="1"/>
          </p:nvPr>
        </p:nvSpPr>
        <p:spPr/>
        <p:txBody>
          <a:bodyPr>
            <a:normAutofit fontScale="92500"/>
          </a:bodyPr>
          <a:lstStyle/>
          <a:p>
            <a:pPr lvl="0"/>
            <a:r>
              <a:rPr lang="en-US" dirty="0">
                <a:latin typeface="Imprint MT Shadow" pitchFamily="82" charset="0"/>
              </a:rPr>
              <a:t>September 2012 - Design plans were drafted and submitted to all stakeholders for review and comments</a:t>
            </a:r>
          </a:p>
          <a:p>
            <a:pPr lvl="0"/>
            <a:r>
              <a:rPr lang="en-US" dirty="0" smtClean="0">
                <a:latin typeface="Imprint MT Shadow" pitchFamily="82" charset="0"/>
              </a:rPr>
              <a:t>November 2012 - Plans </a:t>
            </a:r>
            <a:r>
              <a:rPr lang="en-US" dirty="0">
                <a:latin typeface="Imprint MT Shadow" pitchFamily="82" charset="0"/>
              </a:rPr>
              <a:t>were submitted to the BOCC </a:t>
            </a:r>
            <a:r>
              <a:rPr lang="en-US" dirty="0" smtClean="0">
                <a:latin typeface="Imprint MT Shadow" pitchFamily="82" charset="0"/>
              </a:rPr>
              <a:t>for </a:t>
            </a:r>
            <a:r>
              <a:rPr lang="en-US" dirty="0">
                <a:latin typeface="Imprint MT Shadow" pitchFamily="82" charset="0"/>
              </a:rPr>
              <a:t>approval</a:t>
            </a:r>
          </a:p>
          <a:p>
            <a:pPr lvl="0"/>
            <a:r>
              <a:rPr lang="en-US" dirty="0">
                <a:latin typeface="Imprint MT Shadow" pitchFamily="82" charset="0"/>
              </a:rPr>
              <a:t>The County has $7M available for the project;  the County Administrator is </a:t>
            </a:r>
            <a:r>
              <a:rPr lang="en-US" dirty="0" smtClean="0">
                <a:latin typeface="Imprint MT Shadow" pitchFamily="82" charset="0"/>
              </a:rPr>
              <a:t>looking </a:t>
            </a:r>
            <a:r>
              <a:rPr lang="en-US" dirty="0">
                <a:latin typeface="Imprint MT Shadow" pitchFamily="82" charset="0"/>
              </a:rPr>
              <a:t>into the bond process for </a:t>
            </a:r>
            <a:r>
              <a:rPr lang="en-US" dirty="0" smtClean="0">
                <a:latin typeface="Imprint MT Shadow" pitchFamily="82" charset="0"/>
              </a:rPr>
              <a:t>additional </a:t>
            </a:r>
            <a:r>
              <a:rPr lang="en-US" dirty="0">
                <a:latin typeface="Imprint MT Shadow" pitchFamily="82" charset="0"/>
              </a:rPr>
              <a:t>funds to meet the projected </a:t>
            </a:r>
            <a:r>
              <a:rPr lang="en-US" smtClean="0">
                <a:latin typeface="Imprint MT Shadow" pitchFamily="82" charset="0"/>
              </a:rPr>
              <a:t>$29M </a:t>
            </a:r>
            <a:r>
              <a:rPr lang="en-US" dirty="0">
                <a:latin typeface="Imprint MT Shadow" pitchFamily="82" charset="0"/>
              </a:rPr>
              <a:t>construction costs</a:t>
            </a:r>
          </a:p>
        </p:txBody>
      </p:sp>
      <p:sp>
        <p:nvSpPr>
          <p:cNvPr id="4" name="Slide Number Placeholder 3"/>
          <p:cNvSpPr>
            <a:spLocks noGrp="1"/>
          </p:cNvSpPr>
          <p:nvPr>
            <p:ph type="sldNum" sz="quarter" idx="12"/>
          </p:nvPr>
        </p:nvSpPr>
        <p:spPr/>
        <p:txBody>
          <a:bodyPr/>
          <a:lstStyle/>
          <a:p>
            <a:fld id="{D47AA546-5BDB-40A8-80DB-A77DA5F242E1}" type="slidenum">
              <a:rPr lang="en-US" smtClean="0"/>
              <a:pPr/>
              <a:t>17</a:t>
            </a:fld>
            <a:endParaRPr lang="en-US"/>
          </a:p>
        </p:txBody>
      </p:sp>
    </p:spTree>
    <p:extLst>
      <p:ext uri="{BB962C8B-B14F-4D97-AF65-F5344CB8AC3E}">
        <p14:creationId xmlns:p14="http://schemas.microsoft.com/office/powerpoint/2010/main" val="82971911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1576</TotalTime>
  <Words>740</Words>
  <Application>Microsoft Office PowerPoint</Application>
  <PresentationFormat>On-screen Show (4:3)</PresentationFormat>
  <Paragraphs>112</Paragraphs>
  <Slides>17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Acrobat Document</vt:lpstr>
      <vt:lpstr>State of the Circuit</vt:lpstr>
      <vt:lpstr>Today’s Topics:</vt:lpstr>
      <vt:lpstr>PowerPoint Presentation</vt:lpstr>
      <vt:lpstr>E-Service between attorneys</vt:lpstr>
      <vt:lpstr>E-Service to and from the Courts</vt:lpstr>
      <vt:lpstr>E-Portal</vt:lpstr>
      <vt:lpstr>E-filing</vt:lpstr>
      <vt:lpstr>E-filing, continued</vt:lpstr>
      <vt:lpstr> </vt:lpstr>
      <vt:lpstr>Public User Logon</vt:lpstr>
      <vt:lpstr>CLERICUS</vt:lpstr>
      <vt:lpstr>Paper on Demand</vt:lpstr>
      <vt:lpstr>Judicial Facilities Consolidation Project</vt:lpstr>
      <vt:lpstr>Things that need to happen first</vt:lpstr>
      <vt:lpstr>Primary benefits of consolidation to the judiciary</vt:lpstr>
      <vt:lpstr>St. Petersburg Judicial Tower Renovations</vt:lpstr>
      <vt:lpstr>Central Court Facility in Pasco</vt:lpstr>
    </vt:vector>
  </TitlesOfParts>
  <Company>SIXTH JUDICIAL CIRCUIT COURT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Nelson, Ken</dc:creator>
  <cp:lastModifiedBy>Wright, Angela</cp:lastModifiedBy>
  <cp:revision>215</cp:revision>
  <dcterms:created xsi:type="dcterms:W3CDTF">2010-10-08T17:05:58Z</dcterms:created>
  <dcterms:modified xsi:type="dcterms:W3CDTF">2012-11-07T18:20:32Z</dcterms:modified>
</cp:coreProperties>
</file>